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7" r:id="rId2"/>
    <p:sldId id="259" r:id="rId3"/>
    <p:sldId id="275" r:id="rId4"/>
    <p:sldId id="281" r:id="rId5"/>
    <p:sldId id="285" r:id="rId6"/>
    <p:sldId id="287" r:id="rId7"/>
    <p:sldId id="288" r:id="rId8"/>
    <p:sldId id="269" r:id="rId9"/>
    <p:sldId id="314" r:id="rId10"/>
    <p:sldId id="280" r:id="rId11"/>
    <p:sldId id="290" r:id="rId12"/>
    <p:sldId id="293" r:id="rId13"/>
    <p:sldId id="292" r:id="rId14"/>
    <p:sldId id="295" r:id="rId15"/>
    <p:sldId id="296" r:id="rId16"/>
    <p:sldId id="297" r:id="rId17"/>
    <p:sldId id="298" r:id="rId18"/>
    <p:sldId id="271" r:id="rId19"/>
    <p:sldId id="302" r:id="rId20"/>
    <p:sldId id="300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2" r:id="rId29"/>
    <p:sldId id="313" r:id="rId30"/>
    <p:sldId id="311" r:id="rId31"/>
    <p:sldId id="273" r:id="rId32"/>
    <p:sldId id="301" r:id="rId33"/>
    <p:sldId id="299" r:id="rId34"/>
    <p:sldId id="274" r:id="rId35"/>
    <p:sldId id="272" r:id="rId36"/>
    <p:sldId id="279" r:id="rId37"/>
    <p:sldId id="261" r:id="rId38"/>
    <p:sldId id="268" r:id="rId39"/>
    <p:sldId id="262" r:id="rId40"/>
    <p:sldId id="263" r:id="rId41"/>
    <p:sldId id="282" r:id="rId42"/>
    <p:sldId id="283" r:id="rId43"/>
    <p:sldId id="284" r:id="rId44"/>
    <p:sldId id="266" r:id="rId45"/>
    <p:sldId id="267" r:id="rId46"/>
    <p:sldId id="265" r:id="rId47"/>
    <p:sldId id="315" r:id="rId48"/>
    <p:sldId id="316" r:id="rId49"/>
    <p:sldId id="317" r:id="rId50"/>
    <p:sldId id="318" r:id="rId51"/>
    <p:sldId id="320" r:id="rId52"/>
    <p:sldId id="32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597" userDrawn="1">
          <p15:clr>
            <a:srgbClr val="A4A3A4"/>
          </p15:clr>
        </p15:guide>
        <p15:guide id="3" orient="horz" pos="3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22"/>
    <p:restoredTop sz="94663"/>
  </p:normalViewPr>
  <p:slideViewPr>
    <p:cSldViewPr snapToGrid="0" snapToObjects="1">
      <p:cViewPr>
        <p:scale>
          <a:sx n="92" d="100"/>
          <a:sy n="92" d="100"/>
        </p:scale>
        <p:origin x="1856" y="872"/>
      </p:cViewPr>
      <p:guideLst>
        <p:guide orient="horz" pos="1026"/>
        <p:guide pos="597"/>
        <p:guide orient="horz" pos="3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3862426" y="780874"/>
            <a:ext cx="195967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6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3862425" y="1489268"/>
            <a:ext cx="473517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6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3862425" y="2158175"/>
            <a:ext cx="457944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47AE6-6A9E-024F-9EAA-556A568AF1E6}"/>
              </a:ext>
            </a:extLst>
          </p:cNvPr>
          <p:cNvSpPr txBox="1"/>
          <p:nvPr/>
        </p:nvSpPr>
        <p:spPr>
          <a:xfrm>
            <a:off x="3862425" y="3323068"/>
            <a:ext cx="6310275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the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endParaRPr lang="en-US" sz="6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495C3-6F28-8049-B9F0-11B2A6C59F1B}"/>
              </a:ext>
            </a:extLst>
          </p:cNvPr>
          <p:cNvSpPr txBox="1"/>
          <p:nvPr/>
        </p:nvSpPr>
        <p:spPr>
          <a:xfrm>
            <a:off x="3862426" y="77646"/>
            <a:ext cx="26240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6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earn</a:t>
            </a:r>
          </a:p>
        </p:txBody>
      </p:sp>
    </p:spTree>
    <p:extLst>
      <p:ext uri="{BB962C8B-B14F-4D97-AF65-F5344CB8AC3E}">
        <p14:creationId xmlns:p14="http://schemas.microsoft.com/office/powerpoint/2010/main" val="3059489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817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Writing a script</a:t>
            </a:r>
          </a:p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339095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that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</p:spTree>
    <p:extLst>
      <p:ext uri="{BB962C8B-B14F-4D97-AF65-F5344CB8AC3E}">
        <p14:creationId xmlns:p14="http://schemas.microsoft.com/office/powerpoint/2010/main" val="3285129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And now we’re </a:t>
            </a:r>
            <a:r>
              <a:rPr lang="en-US" b="1" i="1" dirty="0"/>
              <a:t>coders.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7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7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4600227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62837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</p:spTree>
    <p:extLst>
      <p:ext uri="{BB962C8B-B14F-4D97-AF65-F5344CB8AC3E}">
        <p14:creationId xmlns:p14="http://schemas.microsoft.com/office/powerpoint/2010/main" val="161932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9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functions: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it gets complicated)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Alternatively: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79777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72998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A0D40C-FC3B-2047-B94D-9313C107A74A}"/>
              </a:ext>
            </a:extLst>
          </p:cNvPr>
          <p:cNvGrpSpPr/>
          <p:nvPr/>
        </p:nvGrpSpPr>
        <p:grpSpPr>
          <a:xfrm>
            <a:off x="947738" y="5115786"/>
            <a:ext cx="5981700" cy="1334842"/>
            <a:chOff x="947738" y="4628801"/>
            <a:chExt cx="3524250" cy="1334842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051506C7-DCAD-F34B-BCFE-3206D049B3F6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9542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goodnumbers </a:t>
              </a:r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&lt;-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(goodnumbers)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AF8FD1B3-8EE1-684F-AAC5-5F26A9436EFE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529528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3E0EBDA-CB4B-764B-B66A-183740AF2F65}"/>
              </a:ext>
            </a:extLst>
          </p:cNvPr>
          <p:cNvSpPr/>
          <p:nvPr/>
        </p:nvSpPr>
        <p:spPr>
          <a:xfrm>
            <a:off x="7043738" y="5090853"/>
            <a:ext cx="47495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 and </a:t>
            </a:r>
            <a:r>
              <a:rPr lang="en-US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assign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it to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mean of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goodnumbers.</a:t>
            </a:r>
            <a:endParaRPr lang="en-US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829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3856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322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Packages</a:t>
            </a: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R uses functions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496981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</p:spTree>
    <p:extLst>
      <p:ext uri="{BB962C8B-B14F-4D97-AF65-F5344CB8AC3E}">
        <p14:creationId xmlns:p14="http://schemas.microsoft.com/office/powerpoint/2010/main" val="186944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(Well,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read, manipulate and visualise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68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3936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Let’s get into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R Studio, open: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2_thescript.R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script is long! It does lots of things.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we’re going to take it one step at a time.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Note: to run the code where our cursor is, or what you have highlighted, use the keyboard shortcut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>
                <a:highlight>
                  <a:srgbClr val="EBECEB"/>
                </a:highlight>
              </a:rPr>
              <a:t>CTRL + ENTER</a:t>
            </a:r>
            <a:r>
              <a:rPr lang="en-US" dirty="0"/>
              <a:t> 		</a:t>
            </a:r>
            <a:r>
              <a:rPr lang="en-US" sz="1600" dirty="0"/>
              <a:t>or</a:t>
            </a:r>
            <a:r>
              <a:rPr lang="en-US" dirty="0"/>
              <a:t>		</a:t>
            </a:r>
            <a:r>
              <a:rPr lang="en-US" dirty="0">
                <a:highlight>
                  <a:srgbClr val="EBECEB"/>
                </a:highlight>
              </a:rPr>
              <a:t>CMD + 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893310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5C6373D0-1213-1D46-815B-F371C36445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7482" t="6428" r="53736" b="72608"/>
          <a:stretch/>
        </p:blipFill>
        <p:spPr>
          <a:xfrm>
            <a:off x="7559534" y="657226"/>
            <a:ext cx="3452944" cy="6183134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1387929" y="-62076"/>
            <a:ext cx="3035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4849588" y="-62076"/>
            <a:ext cx="2547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7559534" y="-41282"/>
            <a:ext cx="3452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055EBD3-AEE9-AF4A-833D-475D75577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990" b="27545"/>
          <a:stretch/>
        </p:blipFill>
        <p:spPr>
          <a:xfrm>
            <a:off x="1418480" y="657226"/>
            <a:ext cx="3004713" cy="595212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0CA78A-EFA7-4F40-B0E2-EE3A0D887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03" b="27339"/>
          <a:stretch/>
        </p:blipFill>
        <p:spPr>
          <a:xfrm>
            <a:off x="5458619" y="656360"/>
            <a:ext cx="1248799" cy="596902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DC8BD-3782-824B-93F5-10E55F553226}"/>
              </a:ext>
            </a:extLst>
          </p:cNvPr>
          <p:cNvCxnSpPr>
            <a:cxnSpLocks/>
          </p:cNvCxnSpPr>
          <p:nvPr/>
        </p:nvCxnSpPr>
        <p:spPr>
          <a:xfrm flipH="1">
            <a:off x="1418480" y="6668814"/>
            <a:ext cx="959399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533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4534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frames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A data frame is data in two-dimensional space </a:t>
            </a:r>
          </a:p>
          <a:p>
            <a:pPr marL="0" indent="0">
              <a:buNone/>
            </a:pPr>
            <a:r>
              <a:rPr lang="en-US" dirty="0"/>
              <a:t>(rows and columns; think of an Excel sheet)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16AFE-57AD-3849-B221-83669E785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990" b="70367"/>
          <a:stretch/>
        </p:blipFill>
        <p:spPr>
          <a:xfrm>
            <a:off x="4394861" y="4242841"/>
            <a:ext cx="3004713" cy="24343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F02FD8-3C84-5741-BF73-1290CD097E79}"/>
              </a:ext>
            </a:extLst>
          </p:cNvPr>
          <p:cNvSpPr/>
          <p:nvPr/>
        </p:nvSpPr>
        <p:spPr>
          <a:xfrm>
            <a:off x="947738" y="3429000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FD575-FD04-704E-9505-853C749BE826}"/>
              </a:ext>
            </a:extLst>
          </p:cNvPr>
          <p:cNvSpPr txBox="1"/>
          <p:nvPr/>
        </p:nvSpPr>
        <p:spPr>
          <a:xfrm>
            <a:off x="3154017" y="5049078"/>
            <a:ext cx="4823792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Change to gapminder</a:t>
            </a:r>
          </a:p>
        </p:txBody>
      </p:sp>
    </p:spTree>
    <p:extLst>
      <p:ext uri="{BB962C8B-B14F-4D97-AF65-F5344CB8AC3E}">
        <p14:creationId xmlns:p14="http://schemas.microsoft.com/office/powerpoint/2010/main" val="7755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55404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Look at the gapminder dataset and picture it in your mind.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Now close your eyes and:</a:t>
            </a: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i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A6277-5BDC-CA42-ADF7-0FFDBD4BCE1E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</a:t>
            </a:r>
            <a:r>
              <a:rPr lang="en-AU" b="1" dirty="0">
                <a:cs typeface="Consolas" panose="020B0609020204030204" pitchFamily="49" charset="0"/>
              </a:rPr>
              <a:t>exclude</a:t>
            </a:r>
            <a:r>
              <a:rPr lang="en-AU" dirty="0">
                <a:cs typeface="Consolas" panose="020B0609020204030204" pitchFamily="49" charset="0"/>
              </a:rPr>
              <a:t>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4054827" y="5963518"/>
            <a:ext cx="33663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all observations where year does not equal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7171787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729AD-4651-634A-B7FD-471469E9497A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6839278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1F0733-8B0F-6340-9567-AF4B319DA867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all: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 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8407844" y="3994511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407844" y="3344437"/>
            <a:ext cx="33663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8" y="2513188"/>
            <a:ext cx="2333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840128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8879-DF87-9043-8FE5-6091551C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that the data looks like</a:t>
            </a:r>
          </a:p>
        </p:txBody>
      </p:sp>
    </p:spTree>
    <p:extLst>
      <p:ext uri="{BB962C8B-B14F-4D97-AF65-F5344CB8AC3E}">
        <p14:creationId xmlns:p14="http://schemas.microsoft.com/office/powerpoint/2010/main" val="32421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can we properly </a:t>
            </a:r>
            <a:r>
              <a:rPr lang="en-US" i="1" dirty="0"/>
              <a:t>see </a:t>
            </a:r>
            <a:r>
              <a:rPr lang="en-US" dirty="0"/>
              <a:t>our data?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need: </a:t>
            </a:r>
          </a:p>
          <a:p>
            <a:r>
              <a:rPr lang="en-US" dirty="0"/>
              <a:t>Data 		</a:t>
            </a:r>
            <a:r>
              <a:rPr lang="en-US" i="1" dirty="0"/>
              <a:t>(the data to be mapped)</a:t>
            </a:r>
            <a:endParaRPr lang="en-US" dirty="0"/>
          </a:p>
          <a:p>
            <a:r>
              <a:rPr lang="en-US" dirty="0"/>
              <a:t>Aesthetics 	</a:t>
            </a:r>
            <a:r>
              <a:rPr lang="en-US" i="1" dirty="0"/>
              <a:t>(variables in the data to be mapped)</a:t>
            </a:r>
          </a:p>
          <a:p>
            <a:r>
              <a:rPr lang="en-US" dirty="0" err="1"/>
              <a:t>Geoms</a:t>
            </a:r>
            <a:r>
              <a:rPr lang="en-US" dirty="0"/>
              <a:t> 		</a:t>
            </a:r>
            <a:r>
              <a:rPr lang="en-US" i="1" dirty="0"/>
              <a:t>(how to map the things)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539316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50400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ggplot’s framework to make a visualisation.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Start ggplot and tell it what you want to map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 those things with a geom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85A6D-22F3-5846-A603-A884F658C9C8}"/>
              </a:ext>
            </a:extLst>
          </p:cNvPr>
          <p:cNvSpPr/>
          <p:nvPr/>
        </p:nvSpPr>
        <p:spPr>
          <a:xfrm>
            <a:off x="901243" y="3794714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%&gt;%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257A4A-BDC3-8640-92AA-91C8B129C93A}"/>
              </a:ext>
            </a:extLst>
          </p:cNvPr>
          <p:cNvSpPr/>
          <p:nvPr/>
        </p:nvSpPr>
        <p:spPr>
          <a:xfrm>
            <a:off x="968956" y="4814041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ggplot(aes(x = lifeExp,</a:t>
            </a: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   y = gdp)) + 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8CBBA8-56A4-A341-BE01-80B9ED7FCC88}"/>
              </a:ext>
            </a:extLst>
          </p:cNvPr>
          <p:cNvSpPr/>
          <p:nvPr/>
        </p:nvSpPr>
        <p:spPr>
          <a:xfrm>
            <a:off x="968956" y="6209905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geom_point()</a:t>
            </a:r>
          </a:p>
        </p:txBody>
      </p:sp>
    </p:spTree>
    <p:extLst>
      <p:ext uri="{BB962C8B-B14F-4D97-AF65-F5344CB8AC3E}">
        <p14:creationId xmlns:p14="http://schemas.microsoft.com/office/powerpoint/2010/main" val="32105326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E2F83C-1841-C249-BEB7-3AB9C3D3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9" y="839470"/>
            <a:ext cx="6681627" cy="517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‘Coding’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If you have ever used Excel, you are a coder.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293155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want to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 the variable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dirty="0"/>
              <a:t> to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do this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function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7A5A6C-BE45-8E41-A2B2-61E93DDA3254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9151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	   rename(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   	         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55EA3C-A9B9-1F4A-942E-C711EC58BDE9}"/>
              </a:ext>
            </a:extLst>
          </p:cNvPr>
          <p:cNvSpPr txBox="1"/>
          <p:nvPr/>
        </p:nvSpPr>
        <p:spPr>
          <a:xfrm>
            <a:off x="838200" y="6299200"/>
            <a:ext cx="1035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err="1"/>
              <a:t>pws</a:t>
            </a:r>
            <a:r>
              <a:rPr lang="en-US" sz="1600" i="1" dirty="0"/>
              <a:t>: take the dataset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/>
              <a:t> and rename the variable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1600" i="1" dirty="0"/>
              <a:t> as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1600" i="1" dirty="0"/>
              <a:t>. </a:t>
            </a:r>
            <a:br>
              <a:rPr lang="en-US" sz="1600" i="1" dirty="0"/>
            </a:br>
            <a:r>
              <a:rPr lang="en-US" sz="1600" i="1" dirty="0"/>
              <a:t>Assign (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1600" i="1" dirty="0"/>
              <a:t>) this new dataset to be the new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>
                <a:cs typeface="Consolas" panose="020B0609020204030204" pitchFamily="49" charset="0"/>
              </a:rPr>
              <a:t> dataset.</a:t>
            </a:r>
            <a:endParaRPr lang="en-US" sz="1600" i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FD84AE-59F6-3D41-B2E6-0E7B8870C4B2}"/>
              </a:ext>
            </a:extLst>
          </p:cNvPr>
          <p:cNvSpPr/>
          <p:nvPr/>
        </p:nvSpPr>
        <p:spPr>
          <a:xfrm>
            <a:off x="2310625" y="3731485"/>
            <a:ext cx="3142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 &lt;-</a:t>
            </a:r>
            <a:endParaRPr lang="en-US" sz="2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40F7B9-1DF6-FF47-AC9C-059A0B78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E841D7-3089-824D-B875-48BAE6F26BCD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440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E53FEA4-1339-114E-BD8F-E650FAFF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5644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Want the data to be:</a:t>
            </a:r>
          </a:p>
          <a:p>
            <a:r>
              <a:rPr lang="en-US" dirty="0"/>
              <a:t>Tidy</a:t>
            </a:r>
          </a:p>
          <a:p>
            <a:r>
              <a:rPr lang="en-US" dirty="0"/>
              <a:t>Time-series</a:t>
            </a:r>
          </a:p>
          <a:p>
            <a:r>
              <a:rPr lang="en-US" dirty="0"/>
              <a:t>Scatter-able</a:t>
            </a:r>
          </a:p>
          <a:p>
            <a:r>
              <a:rPr lang="en-US" dirty="0"/>
              <a:t>Mappable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Gapminder?</a:t>
            </a:r>
          </a:p>
          <a:p>
            <a:pPr marL="0" indent="0">
              <a:buNone/>
            </a:pPr>
            <a:r>
              <a:rPr lang="en-US" dirty="0"/>
              <a:t>ABS state-based time-series</a:t>
            </a:r>
          </a:p>
        </p:txBody>
      </p:sp>
    </p:spTree>
    <p:extLst>
      <p:ext uri="{BB962C8B-B14F-4D97-AF65-F5344CB8AC3E}">
        <p14:creationId xmlns:p14="http://schemas.microsoft.com/office/powerpoint/2010/main" val="2825269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F53AED-F2AE-0340-A6F1-4A626F8365CF}"/>
              </a:ext>
            </a:extLst>
          </p:cNvPr>
          <p:cNvSpPr/>
          <p:nvPr/>
        </p:nvSpPr>
        <p:spPr>
          <a:xfrm>
            <a:off x="2310625" y="3731485"/>
            <a:ext cx="6503175" cy="2593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9"/>
            <a:ext cx="10515600" cy="20480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 that are intuitive and consistent.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CB1CD5-B93D-6D48-B7ED-82C96377AD7D}"/>
              </a:ext>
            </a:extLst>
          </p:cNvPr>
          <p:cNvGrpSpPr/>
          <p:nvPr/>
        </p:nvGrpSpPr>
        <p:grpSpPr>
          <a:xfrm>
            <a:off x="2310625" y="3731485"/>
            <a:ext cx="6335404" cy="2508539"/>
            <a:chOff x="777615" y="3668423"/>
            <a:chExt cx="6335404" cy="25085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5F8480-5FA0-A949-BB34-8A9D2058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990" b="70367"/>
            <a:stretch/>
          </p:blipFill>
          <p:spPr>
            <a:xfrm>
              <a:off x="4108306" y="3742645"/>
              <a:ext cx="3004713" cy="24343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098BF8-6F38-A04B-B3D9-A8426CABC44F}"/>
                </a:ext>
              </a:extLst>
            </p:cNvPr>
            <p:cNvSpPr/>
            <p:nvPr/>
          </p:nvSpPr>
          <p:spPr>
            <a:xfrm>
              <a:off x="777615" y="3668423"/>
              <a:ext cx="3142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state_scores &lt;-</a:t>
              </a:r>
              <a:endParaRPr lang="en-US" sz="28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10E005-D11D-3548-9B2A-D3FB854AC52C}"/>
              </a:ext>
            </a:extLst>
          </p:cNvPr>
          <p:cNvSpPr txBox="1"/>
          <p:nvPr/>
        </p:nvSpPr>
        <p:spPr>
          <a:xfrm>
            <a:off x="838200" y="6413500"/>
            <a:ext cx="1035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plain-word syntax [</a:t>
            </a:r>
            <a:r>
              <a:rPr lang="en-US" sz="1600" i="1" dirty="0" err="1"/>
              <a:t>pws</a:t>
            </a:r>
            <a:r>
              <a:rPr lang="en-US" sz="1600" i="1" dirty="0"/>
              <a:t>]: the left-hand side (</a:t>
            </a:r>
            <a:r>
              <a:rPr lang="en-US" sz="1600" i="1" dirty="0" err="1"/>
              <a:t>state_scores</a:t>
            </a:r>
            <a:r>
              <a:rPr lang="en-US" sz="1600" i="1" dirty="0"/>
              <a:t>) is defined as (assigned) the dataset.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67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F87E6-2478-3342-B2F4-420719BE203C}"/>
              </a:ext>
            </a:extLst>
          </p:cNvPr>
          <p:cNvSpPr/>
          <p:nvPr/>
        </p:nvSpPr>
        <p:spPr>
          <a:xfrm>
            <a:off x="1701800" y="3323772"/>
            <a:ext cx="8268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different ways to do the same thing! If we wanted to avoid tidyverse and instead use base R, we could: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7526D6-E5C8-644B-AFC2-BD87BD54C0A8}"/>
              </a:ext>
            </a:extLst>
          </p:cNvPr>
          <p:cNvSpPr/>
          <p:nvPr/>
        </p:nvSpPr>
        <p:spPr>
          <a:xfrm>
            <a:off x="482602" y="4218581"/>
            <a:ext cx="117093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ie:</a:t>
            </a:r>
            <a:r>
              <a:rPr lang="en-US" sz="2400" dirty="0"/>
              <a:t> take the </a:t>
            </a:r>
            <a:r>
              <a:rPr lang="en-US" sz="2400" b="1" dirty="0">
                <a:solidFill>
                  <a:schemeClr val="accent5"/>
                </a:solidFill>
              </a:rPr>
              <a:t>third element</a:t>
            </a:r>
            <a:r>
              <a:rPr lang="en-US" sz="2400" dirty="0"/>
              <a:t> of the </a:t>
            </a:r>
            <a:r>
              <a:rPr lang="en-US" sz="24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/>
              <a:t> character-vector for the dataset </a:t>
            </a:r>
            <a:r>
              <a:rPr lang="en-US" sz="24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/>
              <a:t> and replace it with </a:t>
            </a:r>
            <a:r>
              <a:rPr lang="en-US" sz="24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But: it’s hard to read and hard to interpret. </a:t>
            </a:r>
          </a:p>
          <a:p>
            <a:r>
              <a:rPr lang="en-US" sz="2400" dirty="0"/>
              <a:t>And it’s easy to mess up </a:t>
            </a:r>
            <a:r>
              <a:rPr lang="en-US" sz="1600" dirty="0"/>
              <a:t>(what if the name we wanted to replace wasn’t the third, but the fourth?)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97411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  <a:r>
              <a:rPr lang="en-US" sz="5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is almost over</a:t>
            </a:r>
            <a:endParaRPr lang="en-US" sz="5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‘Piping’ data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79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10219712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over!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installed R and R Studio.</a:t>
            </a:r>
          </a:p>
          <a:p>
            <a:pPr marL="0" indent="0">
              <a:buNone/>
            </a:pPr>
            <a:r>
              <a:rPr lang="en-US" dirty="0"/>
              <a:t>We have installed packages.</a:t>
            </a:r>
          </a:p>
          <a:p>
            <a:pPr marL="0" indent="0">
              <a:buNone/>
            </a:pPr>
            <a:r>
              <a:rPr lang="en-US" dirty="0"/>
              <a:t>We assign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We can ‘pipe’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can move onto </a:t>
            </a:r>
            <a:r>
              <a:rPr lang="en-US" i="1" dirty="0"/>
              <a:t>interesting things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98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Get your data into 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be the biggest hassle</a:t>
            </a:r>
          </a:p>
          <a:p>
            <a:pPr marL="457200" lvl="1" indent="0">
              <a:buNone/>
            </a:pPr>
            <a:r>
              <a:rPr lang="en-US" dirty="0"/>
              <a:t>Also the least fun.</a:t>
            </a:r>
          </a:p>
          <a:p>
            <a:pPr marL="457200" lvl="1" indent="0">
              <a:buNone/>
            </a:pPr>
            <a:r>
              <a:rPr lang="en-US" dirty="0"/>
              <a:t>Annoying that it’s at the start. </a:t>
            </a:r>
          </a:p>
          <a:p>
            <a:pPr marL="457200" lvl="1" indent="0">
              <a:buNone/>
            </a:pPr>
            <a:r>
              <a:rPr lang="en-US" dirty="0"/>
              <a:t>But it is.</a:t>
            </a:r>
          </a:p>
          <a:p>
            <a:pPr marL="457200" lvl="1" indent="0">
              <a:buNone/>
            </a:pPr>
            <a:r>
              <a:rPr lang="en-US" dirty="0"/>
              <a:t>(Sorry)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very handy packages to help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4157095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1634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set of packages to read, add to and explore our data.</a:t>
            </a:r>
          </a:p>
          <a:p>
            <a:pPr marL="0" indent="0">
              <a:buNone/>
            </a:pPr>
            <a:r>
              <a:rPr lang="en-US" dirty="0"/>
              <a:t>To read a </a:t>
            </a:r>
            <a:r>
              <a:rPr lang="en-US" b="1" dirty="0"/>
              <a:t>.csv</a:t>
            </a:r>
            <a:r>
              <a:rPr lang="en-US" dirty="0"/>
              <a:t> (comma separated values) file into 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5ED5-4223-4B45-9220-B411E7ACA46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B88921-2B1A-5A45-AAD3-A9FA34444408}"/>
              </a:ext>
            </a:extLst>
          </p:cNvPr>
          <p:cNvCxnSpPr>
            <a:cxnSpLocks/>
          </p:cNvCxnSpPr>
          <p:nvPr/>
        </p:nvCxnSpPr>
        <p:spPr>
          <a:xfrm flipH="1">
            <a:off x="12056266" y="1469843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E610B72-5EC4-3345-94B3-5DD95F3D7FFD}"/>
              </a:ext>
            </a:extLst>
          </p:cNvPr>
          <p:cNvSpPr txBox="1"/>
          <p:nvPr/>
        </p:nvSpPr>
        <p:spPr>
          <a:xfrm>
            <a:off x="11938501" y="130286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35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8B60A9-B884-4249-86C9-32EF120EA1D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1D69C07-295E-1A47-A5BA-66B5372CFA5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EA52C6-3D1B-7A46-AC49-965600A3C610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E331B0-9F7F-464B-8310-A84B80529150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133EA2-E91E-2C49-84E5-013746649CFD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D4896B-4553-E745-A2E4-37062CA75E1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8F30910-AF1D-A44A-9B78-9483EED8E466}"/>
              </a:ext>
            </a:extLst>
          </p:cNvPr>
          <p:cNvSpPr txBox="1"/>
          <p:nvPr/>
        </p:nvSpPr>
        <p:spPr>
          <a:xfrm>
            <a:off x="11938501" y="209514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44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6512BB-BB02-8B4C-B934-3860D76BC35F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7092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our_data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vet_data.csv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15579351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/>
                </a:solidFill>
              </a:rPr>
              <a:t>manipulate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 and analyse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33E82-0DEB-414D-8D20-CA32B9743E63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F03A59-FB15-A74E-A98F-6AD93ECCDB4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2056265" y="2471327"/>
            <a:ext cx="4" cy="940259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A336A2-5A52-B94D-A4D0-BB2F7782560B}"/>
              </a:ext>
            </a:extLst>
          </p:cNvPr>
          <p:cNvSpPr txBox="1"/>
          <p:nvPr/>
        </p:nvSpPr>
        <p:spPr>
          <a:xfrm>
            <a:off x="11938501" y="230434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F05631-B2F2-4448-81D5-D2B703F7533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97D0F5-B1E3-0E43-BDF2-8F96D1DD49F1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BC47C8B-EB8A-D94F-8B86-2FA63EFDDB9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DD20E-E54B-6743-A79E-70720886409D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0D890C-E675-7749-9E1B-6E7F689AA48F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AB4A59-BC7D-6945-9A37-898FE4E9362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09F715E-50E5-5F4B-808A-8A9D8151A820}"/>
              </a:ext>
            </a:extLst>
          </p:cNvPr>
          <p:cNvSpPr txBox="1"/>
          <p:nvPr/>
        </p:nvSpPr>
        <p:spPr>
          <a:xfrm>
            <a:off x="11938501" y="34115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76</a:t>
            </a:r>
          </a:p>
        </p:txBody>
      </p:sp>
    </p:spTree>
    <p:extLst>
      <p:ext uri="{BB962C8B-B14F-4D97-AF65-F5344CB8AC3E}">
        <p14:creationId xmlns:p14="http://schemas.microsoft.com/office/powerpoint/2010/main" val="580387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 script-based language</a:t>
            </a:r>
          </a:p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6070474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numerically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/>
              <a:t>functions to do this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8832190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3859460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17477192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do we want to do with the data?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63741-6A49-D54F-A3BE-9DCE5982577E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C476AF2-8B35-6349-8C9D-8F21AA1090D6}"/>
              </a:ext>
            </a:extLst>
          </p:cNvPr>
          <p:cNvCxnSpPr>
            <a:cxnSpLocks/>
          </p:cNvCxnSpPr>
          <p:nvPr/>
        </p:nvCxnSpPr>
        <p:spPr>
          <a:xfrm flipH="1">
            <a:off x="12056266" y="5377087"/>
            <a:ext cx="1" cy="62335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8186C2-E81C-414E-9245-00F3C9C316E9}"/>
              </a:ext>
            </a:extLst>
          </p:cNvPr>
          <p:cNvSpPr txBox="1"/>
          <p:nvPr/>
        </p:nvSpPr>
        <p:spPr>
          <a:xfrm>
            <a:off x="11938501" y="521010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129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EB57F-A79C-CA49-B07F-F65D31BE7560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ECE006-1CD5-1848-90B8-2AEB42AC1256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3E6D953-E964-6049-AE67-FE34024318B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224DE4-97B5-E648-BD16-E3B2CCBA890A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EABEF-BB37-A04C-BD4F-44537FF34F59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2526CF-6E28-9646-9E95-4F8B5DA85C07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9EBA8AB-317E-F740-B471-07397A1FED79}"/>
              </a:ext>
            </a:extLst>
          </p:cNvPr>
          <p:cNvSpPr txBox="1"/>
          <p:nvPr/>
        </p:nvSpPr>
        <p:spPr>
          <a:xfrm>
            <a:off x="11938501" y="60023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134</a:t>
            </a:r>
          </a:p>
        </p:txBody>
      </p:sp>
    </p:spTree>
    <p:extLst>
      <p:ext uri="{BB962C8B-B14F-4D97-AF65-F5344CB8AC3E}">
        <p14:creationId xmlns:p14="http://schemas.microsoft.com/office/powerpoint/2010/main" val="1297650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962DB56-3E92-3141-AD7D-7D1CCBF96147}"/>
              </a:ext>
            </a:extLst>
          </p:cNvPr>
          <p:cNvGrpSpPr/>
          <p:nvPr/>
        </p:nvGrpSpPr>
        <p:grpSpPr>
          <a:xfrm>
            <a:off x="7062827" y="322626"/>
            <a:ext cx="4076334" cy="1110749"/>
            <a:chOff x="6448231" y="1185712"/>
            <a:chExt cx="4076334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22F09C11-680A-DD49-A645-C32A4EBA2D1E}"/>
                </a:ext>
              </a:extLst>
            </p:cNvPr>
            <p:cNvSpPr txBox="1">
              <a:spLocks/>
            </p:cNvSpPr>
            <p:nvPr/>
          </p:nvSpPr>
          <p:spPr>
            <a:xfrm>
              <a:off x="7599252" y="118571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5"/>
                  </a:solidFill>
                </a:rPr>
                <a:t>explore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79ACB1-CA1F-9847-A334-542C5CCEE4CA}"/>
                </a:ext>
              </a:extLst>
            </p:cNvPr>
            <p:cNvSpPr/>
            <p:nvPr/>
          </p:nvSpPr>
          <p:spPr>
            <a:xfrm>
              <a:off x="6448231" y="1506117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C89439-B2D1-B64C-9645-D5B3505D0865}"/>
              </a:ext>
            </a:extLst>
          </p:cNvPr>
          <p:cNvGrpSpPr/>
          <p:nvPr/>
        </p:nvGrpSpPr>
        <p:grpSpPr>
          <a:xfrm>
            <a:off x="645928" y="2714685"/>
            <a:ext cx="2496016" cy="1110749"/>
            <a:chOff x="856785" y="2699804"/>
            <a:chExt cx="2496016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F20A9802-FD36-0E49-9CDB-809FD27305BB}"/>
                </a:ext>
              </a:extLst>
            </p:cNvPr>
            <p:cNvSpPr txBox="1">
              <a:spLocks/>
            </p:cNvSpPr>
            <p:nvPr/>
          </p:nvSpPr>
          <p:spPr>
            <a:xfrm>
              <a:off x="2007807" y="2699804"/>
              <a:ext cx="1344994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4"/>
                  </a:solidFill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7550E1-BB37-4F4F-86D8-BB84373F694E}"/>
                </a:ext>
              </a:extLst>
            </p:cNvPr>
            <p:cNvSpPr/>
            <p:nvPr/>
          </p:nvSpPr>
          <p:spPr>
            <a:xfrm>
              <a:off x="856785" y="302020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CA6920-670B-D542-9206-3CB5AB328575}"/>
              </a:ext>
            </a:extLst>
          </p:cNvPr>
          <p:cNvCxnSpPr>
            <a:cxnSpLocks/>
          </p:cNvCxnSpPr>
          <p:nvPr/>
        </p:nvCxnSpPr>
        <p:spPr>
          <a:xfrm flipV="1">
            <a:off x="2864089" y="1060642"/>
            <a:ext cx="3951529" cy="1536996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5C28C17-7CEF-314D-9B4B-1987E70FD941}"/>
              </a:ext>
            </a:extLst>
          </p:cNvPr>
          <p:cNvCxnSpPr>
            <a:cxnSpLocks/>
          </p:cNvCxnSpPr>
          <p:nvPr/>
        </p:nvCxnSpPr>
        <p:spPr>
          <a:xfrm flipV="1">
            <a:off x="2989943" y="1393371"/>
            <a:ext cx="3962400" cy="1538515"/>
          </a:xfrm>
          <a:prstGeom prst="straightConnector1">
            <a:avLst/>
          </a:prstGeom>
          <a:ln w="136525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6772EC-5B8C-D040-A0E1-67AE54675575}"/>
              </a:ext>
            </a:extLst>
          </p:cNvPr>
          <p:cNvCxnSpPr>
            <a:cxnSpLocks/>
          </p:cNvCxnSpPr>
          <p:nvPr/>
        </p:nvCxnSpPr>
        <p:spPr>
          <a:xfrm flipV="1">
            <a:off x="3168889" y="1704987"/>
            <a:ext cx="3954372" cy="1538102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F3F3A4-B208-FB44-8A50-2EBB4714C373}"/>
              </a:ext>
            </a:extLst>
          </p:cNvPr>
          <p:cNvCxnSpPr>
            <a:cxnSpLocks/>
          </p:cNvCxnSpPr>
          <p:nvPr/>
        </p:nvCxnSpPr>
        <p:spPr>
          <a:xfrm flipH="1">
            <a:off x="7890626" y="1530775"/>
            <a:ext cx="1553178" cy="3796450"/>
          </a:xfrm>
          <a:prstGeom prst="straightConnector1">
            <a:avLst/>
          </a:prstGeom>
          <a:ln w="1365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B5D340-3D45-B749-816E-AE7CA1FA12C3}"/>
              </a:ext>
            </a:extLst>
          </p:cNvPr>
          <p:cNvCxnSpPr>
            <a:cxnSpLocks/>
          </p:cNvCxnSpPr>
          <p:nvPr/>
        </p:nvCxnSpPr>
        <p:spPr>
          <a:xfrm flipH="1" flipV="1">
            <a:off x="2834640" y="3648456"/>
            <a:ext cx="1691641" cy="1856233"/>
          </a:xfrm>
          <a:prstGeom prst="straightConnector1">
            <a:avLst/>
          </a:prstGeom>
          <a:ln w="13652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7D5E73-8EF4-C448-A8B3-1E2A0CBA33B5}"/>
              </a:ext>
            </a:extLst>
          </p:cNvPr>
          <p:cNvCxnSpPr>
            <a:cxnSpLocks/>
            <a:endCxn id="29" idx="0"/>
          </p:cNvCxnSpPr>
          <p:nvPr/>
        </p:nvCxnSpPr>
        <p:spPr>
          <a:xfrm flipH="1">
            <a:off x="7353314" y="1295835"/>
            <a:ext cx="1505152" cy="4031390"/>
          </a:xfrm>
          <a:prstGeom prst="straightConnector1">
            <a:avLst/>
          </a:prstGeom>
          <a:ln w="136525">
            <a:solidFill>
              <a:schemeClr val="accent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9AE251-21C3-CC43-A0C9-CE429A374E15}"/>
              </a:ext>
            </a:extLst>
          </p:cNvPr>
          <p:cNvSpPr txBox="1"/>
          <p:nvPr/>
        </p:nvSpPr>
        <p:spPr>
          <a:xfrm rot="2863124">
            <a:off x="2824845" y="4667701"/>
            <a:ext cx="2066012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ooh this is interesting maybe we should…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079D4-D7B5-2A47-8995-42462250FB28}"/>
              </a:ext>
            </a:extLst>
          </p:cNvPr>
          <p:cNvSpPr txBox="1"/>
          <p:nvPr/>
        </p:nvSpPr>
        <p:spPr>
          <a:xfrm rot="20339060">
            <a:off x="4173989" y="2134205"/>
            <a:ext cx="1235779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 doesn’t look right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B9645-9AB2-C34B-A9AE-0C2D2B3E9289}"/>
              </a:ext>
            </a:extLst>
          </p:cNvPr>
          <p:cNvSpPr txBox="1"/>
          <p:nvPr/>
        </p:nvSpPr>
        <p:spPr>
          <a:xfrm rot="20358845">
            <a:off x="4601883" y="2453476"/>
            <a:ext cx="711591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that’ll fix it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D5B8B3E-2643-0449-8280-5F12AF1896D9}"/>
              </a:ext>
            </a:extLst>
          </p:cNvPr>
          <p:cNvGrpSpPr/>
          <p:nvPr/>
        </p:nvGrpSpPr>
        <p:grpSpPr>
          <a:xfrm>
            <a:off x="4709558" y="5327225"/>
            <a:ext cx="4106412" cy="1110749"/>
            <a:chOff x="5243899" y="4176132"/>
            <a:chExt cx="4106412" cy="111074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E09F58-EEB5-4B49-8ED7-0EDBDFCEFA53}"/>
                </a:ext>
              </a:extLst>
            </p:cNvPr>
            <p:cNvSpPr/>
            <p:nvPr/>
          </p:nvSpPr>
          <p:spPr>
            <a:xfrm>
              <a:off x="5243899" y="4526130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BD3FDFB1-059F-7844-865D-A2F1CF199ED0}"/>
                </a:ext>
              </a:extLst>
            </p:cNvPr>
            <p:cNvSpPr txBox="1">
              <a:spLocks/>
            </p:cNvSpPr>
            <p:nvPr/>
          </p:nvSpPr>
          <p:spPr>
            <a:xfrm>
              <a:off x="6424998" y="417613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1"/>
                  </a:solidFill>
                </a:rPr>
                <a:t>analyse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9330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communicate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now have a message: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Communicate it to your audience and convince them they should care.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DA9E9-8ECA-E441-ACEB-1A46B028C9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202869-8D3E-664F-92F4-7699056B5F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2056265" y="6108937"/>
            <a:ext cx="2" cy="53571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285F78-F437-704F-800A-2646345FBB3D}"/>
              </a:ext>
            </a:extLst>
          </p:cNvPr>
          <p:cNvSpPr txBox="1"/>
          <p:nvPr/>
        </p:nvSpPr>
        <p:spPr>
          <a:xfrm>
            <a:off x="11938501" y="5939660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59DFB3-CBC2-6847-87B8-AE2B33464C97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B1071A-FE30-4646-B08C-80A1FDEB2BE4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97F106-976B-0549-81A7-0E5FECF458B6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E9BCC38-7D95-D447-9A17-BE4AFD6A985C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C83976-07C4-ED40-A238-194531E38B53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65690C0-9229-E64D-8965-ABE489F73F9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458E91-71A4-9047-B7FD-DFADF3248728}"/>
              </a:ext>
            </a:extLst>
          </p:cNvPr>
          <p:cNvSpPr txBox="1"/>
          <p:nvPr/>
        </p:nvSpPr>
        <p:spPr>
          <a:xfrm>
            <a:off x="11938501" y="6646597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154</a:t>
            </a:r>
          </a:p>
        </p:txBody>
      </p:sp>
    </p:spTree>
    <p:extLst>
      <p:ext uri="{BB962C8B-B14F-4D97-AF65-F5344CB8AC3E}">
        <p14:creationId xmlns:p14="http://schemas.microsoft.com/office/powerpoint/2010/main" val="36942924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32B9-4649-FE4B-B5AF-825D4FA7F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724C78-7B7B-5D47-B2F6-B6351A0A62DE}"/>
              </a:ext>
            </a:extLst>
          </p:cNvPr>
          <p:cNvGrpSpPr/>
          <p:nvPr/>
        </p:nvGrpSpPr>
        <p:grpSpPr>
          <a:xfrm>
            <a:off x="3781168" y="1302707"/>
            <a:ext cx="7572632" cy="5190168"/>
            <a:chOff x="3781168" y="1302707"/>
            <a:chExt cx="7572632" cy="51901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6846B46-7FF2-3942-A938-78CC2E7BFD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8909E606-D2AE-6E4B-B324-5CEDE717E280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668F193-1263-AF48-9887-C681FD66D26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3AD02DD6-7B46-434E-9B85-A014C6305649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F2EDE-DCB6-7C4D-9FFF-D7869587C589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3B5648-261C-C54D-A9AF-CF3C1BA2C68C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5661EA8F-A197-564E-BFBB-E0F722E63E62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52C587-E495-1E43-B545-3F85BCBD939A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BF3DED-15B4-074C-AB8C-8B3106F60E7D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E61D7EE1-3161-8941-9A79-97434FA2D39E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76FB6B-7017-654F-8FDC-1D29D4410E12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‘chunk’ of R code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20FEFE7-3D59-0441-85ED-FE82928DE9BE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931E4AFA-059B-E941-BE39-BB88AB110193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78A6DFB-2FBD-154C-955C-0625B4ED4A2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‘chunk’ of R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87820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0773F472-9A04-C14D-A410-2F775C749465}"/>
              </a:ext>
            </a:extLst>
          </p:cNvPr>
          <p:cNvGrpSpPr/>
          <p:nvPr/>
        </p:nvGrpSpPr>
        <p:grpSpPr>
          <a:xfrm>
            <a:off x="-80614" y="611767"/>
            <a:ext cx="11773668" cy="4483511"/>
            <a:chOff x="-80614" y="611767"/>
            <a:chExt cx="11773668" cy="4483511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40F2154A-4888-4046-8DCF-4689EA6BAB31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298150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4"/>
                  </a:solidFill>
                </a:rPr>
                <a:t>read</a:t>
              </a: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07AFFDEB-C778-2746-B9CD-91F90C4CC017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F903B3F-77EA-B24D-B86E-64058E419013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96B31C15-FAB3-3947-A590-5BBBD1A410E5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C82CF8E-12C3-F747-A2BE-8D93B2FFF2DF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5" name="Title 1">
                  <a:extLst>
                    <a:ext uri="{FF2B5EF4-FFF2-40B4-BE49-F238E27FC236}">
                      <a16:creationId xmlns:a16="http://schemas.microsoft.com/office/drawing/2014/main" id="{6DD953D8-43C7-A24F-BCD8-E203BD5BAF7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transform</a:t>
                  </a:r>
                </a:p>
              </p:txBody>
            </p:sp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FC8FED58-BB1A-A14F-995F-0965AA2A773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7" name="Title 1">
                  <a:extLst>
                    <a:ext uri="{FF2B5EF4-FFF2-40B4-BE49-F238E27FC236}">
                      <a16:creationId xmlns:a16="http://schemas.microsoft.com/office/drawing/2014/main" id="{F1E2D634-4D71-9643-8FAD-C2166DD422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analyse</a:t>
                  </a:r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C80F69E9-A17E-1C4D-A555-6EC73C568A45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Arc 22">
                  <a:extLst>
                    <a:ext uri="{FF2B5EF4-FFF2-40B4-BE49-F238E27FC236}">
                      <a16:creationId xmlns:a16="http://schemas.microsoft.com/office/drawing/2014/main" id="{97C2CE95-C836-7341-8496-9320195BEF64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Arc 23">
                  <a:extLst>
                    <a:ext uri="{FF2B5EF4-FFF2-40B4-BE49-F238E27FC236}">
                      <a16:creationId xmlns:a16="http://schemas.microsoft.com/office/drawing/2014/main" id="{0D5868DC-647B-A443-84EC-36A4F4085FAA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8" name="Title 1">
                <a:extLst>
                  <a:ext uri="{FF2B5EF4-FFF2-40B4-BE49-F238E27FC236}">
                    <a16:creationId xmlns:a16="http://schemas.microsoft.com/office/drawing/2014/main" id="{271E7137-406D-C449-90B8-9D2DD81CA1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/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364DF6-1AB0-934A-923B-72929D3A16B0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B6DE42F7-C9F1-C84E-9998-4E9BC67A9A46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5024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247785"/>
              </p:ext>
            </p:extLst>
          </p:nvPr>
        </p:nvGraphicFramePr>
        <p:xfrm>
          <a:off x="947738" y="558191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dirty="0"/>
              <a:t>dataset: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0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43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47125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They cost $$$. </a:t>
            </a:r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592483"/>
              </p:ext>
            </p:extLst>
          </p:nvPr>
        </p:nvGraphicFramePr>
        <p:xfrm>
          <a:off x="947738" y="558191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541450"/>
              </p:ext>
            </p:extLst>
          </p:nvPr>
        </p:nvGraphicFramePr>
        <p:xfrm>
          <a:off x="8833394" y="558190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5013066" y="96820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Add a column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038151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0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025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896811"/>
              </p:ext>
            </p:extLst>
          </p:nvPr>
        </p:nvGraphicFramePr>
        <p:xfrm>
          <a:off x="947738" y="558191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300849"/>
              </p:ext>
            </p:extLst>
          </p:nvPr>
        </p:nvGraphicFramePr>
        <p:xfrm>
          <a:off x="8833394" y="558190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2699307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1183341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1706685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2718320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0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692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463826"/>
              </p:ext>
            </p:extLst>
          </p:nvPr>
        </p:nvGraphicFramePr>
        <p:xfrm>
          <a:off x="947738" y="558191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17086"/>
              </p:ext>
            </p:extLst>
          </p:nvPr>
        </p:nvGraphicFramePr>
        <p:xfrm>
          <a:off x="8029828" y="558190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a variable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3429000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3316468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0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17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  </a:t>
            </a:r>
            <a:r>
              <a:rPr lang="en-AU" sz="1200" dirty="0"/>
              <a:t>r4stats.com/articles/popularity/ 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969151" y="534924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5737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</a:p>
          <a:p>
            <a:pPr marL="0" indent="0">
              <a:buNone/>
            </a:pPr>
            <a:r>
              <a:rPr lang="en-US" dirty="0"/>
              <a:t>There are other open-source programs available.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a key example.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good.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baseline="30000" dirty="0"/>
              <a:t>…</a:t>
            </a:r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2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Set up</a:t>
            </a:r>
          </a:p>
          <a:p>
            <a:pPr marL="0" indent="0">
              <a:buNone/>
            </a:pPr>
            <a:r>
              <a:rPr lang="en-US" dirty="0"/>
              <a:t>Install R</a:t>
            </a:r>
          </a:p>
          <a:p>
            <a:pPr marL="0" indent="0">
              <a:buNone/>
            </a:pPr>
            <a:r>
              <a:rPr lang="en-US" dirty="0"/>
              <a:t>Install R Studio</a:t>
            </a:r>
          </a:p>
          <a:p>
            <a:pPr marL="0" indent="0">
              <a:buNone/>
            </a:pPr>
            <a:r>
              <a:rPr lang="en-US" dirty="0"/>
              <a:t>Install packages in 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projects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helps you tidy your thoughts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your code can be shared with anyone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 never have to 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setwd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/>
              <a:t> again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08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11461</TotalTime>
  <Words>2206</Words>
  <Application>Microsoft Macintosh PowerPoint</Application>
  <PresentationFormat>Widescreen</PresentationFormat>
  <Paragraphs>825</Paragraphs>
  <Slides>52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Consolas</vt:lpstr>
      <vt:lpstr>Verdana</vt:lpstr>
      <vt:lpstr>Office Theme</vt:lpstr>
      <vt:lpstr>PowerPoint Presentation</vt:lpstr>
      <vt:lpstr>PowerPoint Presentation</vt:lpstr>
      <vt:lpstr>preamble</vt:lpstr>
      <vt:lpstr>preamble</vt:lpstr>
      <vt:lpstr>preamble</vt:lpstr>
      <vt:lpstr>preamble</vt:lpstr>
      <vt:lpstr>preamble</vt:lpstr>
      <vt:lpstr>preamble</vt:lpstr>
      <vt:lpstr>preamble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read</vt:lpstr>
      <vt:lpstr>learn</vt:lpstr>
      <vt:lpstr>learn</vt:lpstr>
      <vt:lpstr>learn</vt:lpstr>
      <vt:lpstr>learn</vt:lpstr>
      <vt:lpstr>learn</vt:lpstr>
      <vt:lpstr>learn</vt:lpstr>
      <vt:lpstr>Show that the data looks like</vt:lpstr>
      <vt:lpstr>visualise</vt:lpstr>
      <vt:lpstr>visualise</vt:lpstr>
      <vt:lpstr>PowerPoint Presentation</vt:lpstr>
      <vt:lpstr>visualise</vt:lpstr>
      <vt:lpstr>learn</vt:lpstr>
      <vt:lpstr>PowerPoint Presentation</vt:lpstr>
      <vt:lpstr>learn</vt:lpstr>
      <vt:lpstr>preamble</vt:lpstr>
      <vt:lpstr>preamble is almost over</vt:lpstr>
      <vt:lpstr>preamble is over!</vt:lpstr>
      <vt:lpstr>read</vt:lpstr>
      <vt:lpstr>read</vt:lpstr>
      <vt:lpstr>manipulate</vt:lpstr>
      <vt:lpstr>explore</vt:lpstr>
      <vt:lpstr>explore</vt:lpstr>
      <vt:lpstr>explore</vt:lpstr>
      <vt:lpstr>explore</vt:lpstr>
      <vt:lpstr>analyse</vt:lpstr>
      <vt:lpstr>PowerPoint Presentation</vt:lpstr>
      <vt:lpstr>communicate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95</cp:revision>
  <cp:lastPrinted>2019-03-12T08:00:51Z</cp:lastPrinted>
  <dcterms:created xsi:type="dcterms:W3CDTF">2019-01-29T08:00:44Z</dcterms:created>
  <dcterms:modified xsi:type="dcterms:W3CDTF">2019-03-12T09:41:47Z</dcterms:modified>
</cp:coreProperties>
</file>

<file path=docProps/thumbnail.jpeg>
</file>